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9" r:id="rId4"/>
    <p:sldId id="258" r:id="rId5"/>
    <p:sldId id="263" r:id="rId6"/>
    <p:sldId id="306" r:id="rId7"/>
    <p:sldId id="267" r:id="rId8"/>
    <p:sldId id="303" r:id="rId9"/>
    <p:sldId id="304" r:id="rId10"/>
    <p:sldId id="260" r:id="rId11"/>
    <p:sldId id="266" r:id="rId12"/>
    <p:sldId id="268" r:id="rId13"/>
    <p:sldId id="269" r:id="rId14"/>
    <p:sldId id="270" r:id="rId15"/>
    <p:sldId id="272" r:id="rId16"/>
    <p:sldId id="274" r:id="rId17"/>
    <p:sldId id="275" r:id="rId18"/>
    <p:sldId id="271" r:id="rId19"/>
    <p:sldId id="276" r:id="rId20"/>
    <p:sldId id="277" r:id="rId21"/>
    <p:sldId id="261" r:id="rId22"/>
    <p:sldId id="278" r:id="rId23"/>
    <p:sldId id="279" r:id="rId24"/>
    <p:sldId id="285" r:id="rId25"/>
    <p:sldId id="286" r:id="rId26"/>
    <p:sldId id="307" r:id="rId27"/>
    <p:sldId id="287" r:id="rId28"/>
    <p:sldId id="300" r:id="rId29"/>
    <p:sldId id="288" r:id="rId30"/>
    <p:sldId id="280" r:id="rId31"/>
    <p:sldId id="289" r:id="rId32"/>
    <p:sldId id="290" r:id="rId33"/>
    <p:sldId id="301" r:id="rId34"/>
    <p:sldId id="291" r:id="rId35"/>
    <p:sldId id="292" r:id="rId36"/>
    <p:sldId id="293" r:id="rId37"/>
    <p:sldId id="294" r:id="rId38"/>
    <p:sldId id="305" r:id="rId39"/>
    <p:sldId id="262" r:id="rId40"/>
    <p:sldId id="281" r:id="rId41"/>
    <p:sldId id="282" r:id="rId42"/>
    <p:sldId id="302" r:id="rId43"/>
    <p:sldId id="284" r:id="rId44"/>
    <p:sldId id="283" r:id="rId45"/>
    <p:sldId id="298" r:id="rId46"/>
    <p:sldId id="299" r:id="rId47"/>
    <p:sldId id="295" r:id="rId48"/>
    <p:sldId id="296" r:id="rId49"/>
    <p:sldId id="297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25"/>
    <p:restoredTop sz="96395"/>
  </p:normalViewPr>
  <p:slideViewPr>
    <p:cSldViewPr snapToGrid="0">
      <p:cViewPr varScale="1">
        <p:scale>
          <a:sx n="207" d="100"/>
          <a:sy n="207" d="100"/>
        </p:scale>
        <p:origin x="1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7FBB92-ED3A-5342-B794-107843372547}" type="datetimeFigureOut">
              <a:rPr lang="en-US" smtClean="0"/>
              <a:t>3/11/24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8ED18-AE93-064A-838E-638522B01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87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70212-E23B-D63E-D1BA-0012EE9E3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09CF21-D017-6DCD-8F57-75888D86A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C472F-F7AC-542C-E5F7-371ED4843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41316-1E8E-B818-0A09-87E7D0F1C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48650-D0CF-D863-F0F7-065F0E77D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Download University of Cambridge Logo in SVG Vector or PNG ...">
            <a:extLst>
              <a:ext uri="{FF2B5EF4-FFF2-40B4-BE49-F238E27FC236}">
                <a16:creationId xmlns:a16="http://schemas.microsoft.com/office/drawing/2014/main" id="{CF685BF5-F491-10B8-07F0-33444319B5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0" y="-648574"/>
            <a:ext cx="3581400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761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A2E2E-E39B-68AF-D5B8-0B4AE215E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82FB5E-052F-68C5-08DE-B8E749DF3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596A4-00A3-BC96-409B-E348A7B92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E9349-A113-6B36-9BAB-7490AB497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4D2D5-4B35-E625-98D3-75BCA7AC6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875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CC8EA7-8906-0668-8275-944D081EB3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D5EB4A-E8A4-2B1F-AFF8-5ADE7D0C2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BF1D6-E9D6-DBAD-8F21-3B4176FA1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5279E-2411-00A5-7D66-74F33AB11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EE351-4037-5C53-BC96-DD1A6DB3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09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B8C65-43D0-DF16-E336-C0E8D068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F863C-B21F-8AC2-58DE-D3807B3F6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0C508-00F8-6DA1-BD1B-2E5F21B6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B116C-FEC2-52E4-E4F5-4DD344F2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F3521-AB50-000C-3943-AC3780CEF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70719-2F73-4051-21D7-9603D4E082DD}"/>
              </a:ext>
            </a:extLst>
          </p:cNvPr>
          <p:cNvSpPr txBox="1"/>
          <p:nvPr userDrawn="1"/>
        </p:nvSpPr>
        <p:spPr>
          <a:xfrm>
            <a:off x="0" y="-4207"/>
            <a:ext cx="3843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Lecture 16: Simulation Based Inference</a:t>
            </a:r>
          </a:p>
        </p:txBody>
      </p:sp>
    </p:spTree>
    <p:extLst>
      <p:ext uri="{BB962C8B-B14F-4D97-AF65-F5344CB8AC3E}">
        <p14:creationId xmlns:p14="http://schemas.microsoft.com/office/powerpoint/2010/main" val="1267518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E3D0E-C476-7E34-1399-E137DC9E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93229-1A7C-B970-B4DB-E77D1DB69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80A51-AB85-BA14-57EB-EEAE6F492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72043-D6A9-4BE2-F4AF-EFCA6E57A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7C1B4-FB4E-0004-D2AF-73400108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64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C3113-0EAD-42D8-D826-4BD2F0036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B6A3E-B386-24DA-C57C-259AA84D58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40AE69-488C-D99E-D421-973A8679F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58EF74-7773-FA84-A94E-303E285A8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F752D-7733-E57B-8F64-C73B2F4F7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E63CD-DD3F-92CB-7C71-5C985FB1F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60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0A2B-0D02-860C-7AA2-4673D6191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B7AA0-9314-439C-A8D6-5CD36E278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EA040-A6EC-B40D-36C0-3491BECAD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83F21B-A84C-7A10-08FB-7B356DA328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7ECDB3-191A-DA1C-070F-ABB072881B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2A76B9-D173-5199-9576-02DE2107B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A7BFBA-59A6-3C15-DBDA-505DCD6F5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B69EB-417A-AFEF-4030-8D316E153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59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26519-74B6-971F-114C-62A6110A9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EE13CA-BE40-073D-D404-1D7A7CB38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34AD6A-FC91-6D4E-1C54-AE8842F7A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2CABD-D8EF-09DE-022F-F776A15DB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36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1B279E-D6D1-3A96-2D7D-E431ECD2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7DBCC1-0D2D-96C3-3E31-CA58B457A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7D751-CD35-CA00-C8AB-0BC127F13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82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D5C39-DCD0-4FF5-2F3A-1FCCF0203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029ED-5697-DE08-0C5F-D1FB7EF22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9B306-03A1-7957-FB7E-271FB2A1C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89401-D3EA-1484-7604-B93131E1F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2F6877-CFFF-73B1-8AA6-F637FFFB5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813175-0B7A-CD8E-47D3-8C5006A76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9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7EE1-B962-2829-E476-B8B3E075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3DE679-BE6D-451F-D691-5FD8F1B1A4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C0F430-9998-819F-AA2D-4C2CB9B59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06BCC-5C7E-9811-9599-5F562D547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702838-0DC3-6329-1540-6798B649E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F54CA-671E-A9BB-57D9-B7C8A869F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13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EE4476-BC4D-ADDB-7A6B-0042A4C37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1A411-B8E8-72F6-A145-47D32AFE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D9AAF-2FFD-B799-0157-C4111A95BD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65B43-C735-6D4C-6916-30A1B1C02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22B0C-BD95-01BE-1C5D-028530BE6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Download University of Cambridge Logo in SVG Vector or PNG ...">
            <a:extLst>
              <a:ext uri="{FF2B5EF4-FFF2-40B4-BE49-F238E27FC236}">
                <a16:creationId xmlns:a16="http://schemas.microsoft.com/office/drawing/2014/main" id="{93AB9667-4B40-2482-6571-669E1C9B14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0" y="-648574"/>
            <a:ext cx="3581400" cy="2387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7251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papers.nips.cc/paper_files/paper/2017/hash/6c1da886822c67822bcf3679d04369fa-Abstract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ui.adsabs.harvard.edu/abs/2023MNRAS.526.4613B/abstract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0.png"/><Relationship Id="rId9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hub.com/htjb/Talk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i.adsabs.harvard.edu/abs/2023MNRAS.526.4613B/abstract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github.com/htjb/Talks/tree/master/Lectures/MPhil_Data_Intensive_Science_Lectur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C0A33-A037-88C7-E619-4A882FC2F8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Lecture 16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Simulation Based Inference for Astrophysics and Cosmology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9D3227-2EC7-3F45-76F9-41FB927086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/>
              <a:t>Lecturer: </a:t>
            </a:r>
            <a:r>
              <a:rPr lang="en-US" b="1" dirty="0"/>
              <a:t>Dr Harry Bevins </a:t>
            </a:r>
            <a:r>
              <a:rPr lang="en-US" dirty="0"/>
              <a:t>(htjb2)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A0859D-E746-5B76-F19E-2E57E0D88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1645C-7C03-88D8-DA3C-720D176E6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427D7E6-AF65-4B14-A57C-0477963B0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8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Approximate Bayesian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229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515600" cy="45629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ABC originates from the 80s (Rubin 1984) and was one of the first proposed techniques for SBI</a:t>
                </a:r>
              </a:p>
              <a:p>
                <a:endParaRPr lang="en-US" dirty="0"/>
              </a:p>
              <a:p>
                <a:r>
                  <a:rPr lang="en-US" dirty="0"/>
                  <a:t>The idea is to generate a set of simulations covering a broad prior parameter space</a:t>
                </a:r>
              </a:p>
              <a:p>
                <a:endParaRPr lang="en-US" dirty="0"/>
              </a:p>
              <a:p>
                <a:r>
                  <a:rPr lang="en-US" dirty="0"/>
                  <a:t>Define a distance metric between the data and simulations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And define a non-zero tolerance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such that samples are accepted into the posterior based on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515600" cy="4562954"/>
              </a:xfrm>
              <a:blipFill>
                <a:blip r:embed="rId2"/>
                <a:stretch>
                  <a:fillRect l="-1086" t="-3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36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Approximating the posterior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51560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Effectively we are approximating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with 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small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this approximation is usually okay</a:t>
                </a:r>
              </a:p>
              <a:p>
                <a:endParaRPr lang="en-US" dirty="0"/>
              </a:p>
              <a:p>
                <a:r>
                  <a:rPr lang="en-US" dirty="0"/>
                  <a:t>However, 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set to large then the approximation will be poor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What constitutes small and large will be data specific and so setting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hard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515600" cy="4562954"/>
              </a:xfrm>
              <a:blipFill>
                <a:blip r:embed="rId2"/>
                <a:stretch>
                  <a:fillRect l="-1086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640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4531599" cy="45629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Single parameter problem such that our data </a:t>
                </a:r>
                <a:endParaRPr lang="en-GB" b="0" i="1" dirty="0">
                  <a:latin typeface="Cambria Math" panose="02040503050406030204" pitchFamily="18" charset="0"/>
                </a:endParaRPr>
              </a:p>
              <a:p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1.5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GB" b="0" dirty="0"/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Gaussian random noise</a:t>
                </a:r>
              </a:p>
              <a:p>
                <a:endParaRPr lang="en-US" dirty="0"/>
              </a:p>
              <a:p>
                <a:r>
                  <a:rPr lang="en-US" dirty="0"/>
                  <a:t>Think about the joint distribution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4531599" cy="4562954"/>
              </a:xfrm>
              <a:blipFill>
                <a:blip r:embed="rId2"/>
                <a:stretch>
                  <a:fillRect l="-2521" t="-3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D4D375-C34F-F152-DA75-AE74CA542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656" y="1690688"/>
            <a:ext cx="49530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93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4531599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Make an observation of our data</a:t>
                </a:r>
              </a:p>
              <a:p>
                <a:endParaRPr lang="en-GB" dirty="0"/>
              </a:p>
              <a:p>
                <a:r>
                  <a:rPr lang="en-GB" dirty="0"/>
                  <a:t>Define a distance metric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=|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Pick a value for epsilon say 20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4531599" cy="4562954"/>
              </a:xfrm>
              <a:blipFill>
                <a:blip r:embed="rId2"/>
                <a:stretch>
                  <a:fillRect l="-2521" t="-2222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9" name="Picture 8" descr="A diagram of a function&#10;&#10;Description automatically generated">
            <a:extLst>
              <a:ext uri="{FF2B5EF4-FFF2-40B4-BE49-F238E27FC236}">
                <a16:creationId xmlns:a16="http://schemas.microsoft.com/office/drawing/2014/main" id="{1C597416-C6BE-CF66-2755-05F96EABB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531" y="1870075"/>
            <a:ext cx="49530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8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7681A1-6FA0-1E22-0BCF-8A90C8369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41102"/>
            <a:ext cx="7772400" cy="377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68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6EE162-08EB-E1D5-0363-D768757BA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41102"/>
            <a:ext cx="7772400" cy="377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40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 descr="A diagram of a graph&#10;&#10;Description automatically generated">
            <a:extLst>
              <a:ext uri="{FF2B5EF4-FFF2-40B4-BE49-F238E27FC236}">
                <a16:creationId xmlns:a16="http://schemas.microsoft.com/office/drawing/2014/main" id="{06A1B705-E7CC-158A-2A1F-A82CD962A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41102"/>
            <a:ext cx="7772400" cy="377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45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5D4D778-9B1C-A5D1-3121-E53216363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433" y="2379473"/>
            <a:ext cx="4537153" cy="30997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does the algorithm look like?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F9A52C-D577-1C60-4DD0-91DCDA254537}"/>
              </a:ext>
            </a:extLst>
          </p:cNvPr>
          <p:cNvSpPr txBox="1"/>
          <p:nvPr/>
        </p:nvSpPr>
        <p:spPr>
          <a:xfrm>
            <a:off x="2209800" y="1611522"/>
            <a:ext cx="1659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Metric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36B29B-3435-2E88-FE5F-B8773BA2B993}"/>
              </a:ext>
            </a:extLst>
          </p:cNvPr>
          <p:cNvSpPr txBox="1"/>
          <p:nvPr/>
        </p:nvSpPr>
        <p:spPr>
          <a:xfrm>
            <a:off x="6799464" y="1533111"/>
            <a:ext cx="2989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Prior samples and simulations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2CBBE0F-7EC1-5A9A-53F0-24777FD0D659}"/>
                  </a:ext>
                </a:extLst>
              </p:cNvPr>
              <p:cNvSpPr txBox="1"/>
              <p:nvPr/>
            </p:nvSpPr>
            <p:spPr>
              <a:xfrm>
                <a:off x="8692408" y="3487932"/>
                <a:ext cx="13578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2CBBE0F-7EC1-5A9A-53F0-24777FD0D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408" y="3487932"/>
                <a:ext cx="135780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9409AFD-E150-DBC5-0FD2-BA7D41B31AB5}"/>
              </a:ext>
            </a:extLst>
          </p:cNvPr>
          <p:cNvSpPr txBox="1"/>
          <p:nvPr/>
        </p:nvSpPr>
        <p:spPr>
          <a:xfrm>
            <a:off x="2723573" y="5969449"/>
            <a:ext cx="346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Accepted samples and simulations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BBB39E3-4E2E-4286-CD27-8C66263F1ABC}"/>
              </a:ext>
            </a:extLst>
          </p:cNvPr>
          <p:cNvCxnSpPr/>
          <p:nvPr/>
        </p:nvCxnSpPr>
        <p:spPr>
          <a:xfrm>
            <a:off x="3682148" y="1902443"/>
            <a:ext cx="612000" cy="6014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F8CCA3D-F66E-9AD6-6C0C-D0D4FD9F9CB9}"/>
              </a:ext>
            </a:extLst>
          </p:cNvPr>
          <p:cNvCxnSpPr>
            <a:cxnSpLocks/>
          </p:cNvCxnSpPr>
          <p:nvPr/>
        </p:nvCxnSpPr>
        <p:spPr>
          <a:xfrm flipH="1">
            <a:off x="5341385" y="1884874"/>
            <a:ext cx="1801981" cy="12572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573F04-0733-2334-3A02-BAEC1CE88A24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4456163" y="5431405"/>
            <a:ext cx="588380" cy="5380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87CFA51-E490-DD7A-343E-52A25E045356}"/>
              </a:ext>
            </a:extLst>
          </p:cNvPr>
          <p:cNvCxnSpPr>
            <a:cxnSpLocks/>
          </p:cNvCxnSpPr>
          <p:nvPr/>
        </p:nvCxnSpPr>
        <p:spPr>
          <a:xfrm flipH="1">
            <a:off x="7235420" y="3712251"/>
            <a:ext cx="1456988" cy="4547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777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 likelihood calls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F5CFD-8A76-AB78-BCBC-FC539CF70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054820" cy="4562954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We did not make a single call to any likelihood function here</a:t>
            </a:r>
          </a:p>
          <a:p>
            <a:endParaRPr lang="en-GB" dirty="0"/>
          </a:p>
          <a:p>
            <a:r>
              <a:rPr lang="en-GB" dirty="0"/>
              <a:t>But there is a cost to generating our simulations (so it might still be slow)</a:t>
            </a:r>
          </a:p>
          <a:p>
            <a:endParaRPr lang="en-GB" dirty="0"/>
          </a:p>
          <a:p>
            <a:r>
              <a:rPr lang="en-GB" dirty="0"/>
              <a:t>We could use emulators to generate the simulations if they are prohibitively costly</a:t>
            </a:r>
          </a:p>
          <a:p>
            <a:endParaRPr lang="en-GB" dirty="0"/>
          </a:p>
          <a:p>
            <a:r>
              <a:rPr lang="en-GB" dirty="0"/>
              <a:t>Typically need fewer simulation calls than during an MCMC run</a:t>
            </a:r>
          </a:p>
          <a:p>
            <a:endParaRPr lang="en-GB" dirty="0"/>
          </a:p>
          <a:p>
            <a:r>
              <a:rPr lang="en-GB" dirty="0"/>
              <a:t>Likelihood might be intractable anyway so MCMC might not be an option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9319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Simulation Based Inference?</a:t>
            </a:r>
          </a:p>
          <a:p>
            <a:r>
              <a:rPr lang="en-US" dirty="0"/>
              <a:t>Approximate Bayesian Computation</a:t>
            </a:r>
          </a:p>
          <a:p>
            <a:r>
              <a:rPr lang="en-US" dirty="0"/>
              <a:t>Neural Posterior Estimation </a:t>
            </a:r>
          </a:p>
          <a:p>
            <a:r>
              <a:rPr lang="en-US" dirty="0"/>
              <a:t>Neural Ratio Estimation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62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Problems with ABC?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How do we set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dirty="0"/>
                  <a:t>?</a:t>
                </a:r>
              </a:p>
              <a:p>
                <a:endParaRPr lang="en-GB" dirty="0"/>
              </a:p>
              <a:p>
                <a:r>
                  <a:rPr lang="en-GB" dirty="0"/>
                  <a:t>Becomes very expensive when we have many dimensions and big data sets (curse of dimensionality)</a:t>
                </a:r>
              </a:p>
              <a:p>
                <a:endParaRPr lang="en-GB" dirty="0"/>
              </a:p>
              <a:p>
                <a:r>
                  <a:rPr lang="en-GB" dirty="0"/>
                  <a:t>Sensitive to accuracy of simulations (more general for SBI)</a:t>
                </a:r>
              </a:p>
              <a:p>
                <a:endParaRPr lang="en-GB" dirty="0"/>
              </a:p>
              <a:p>
                <a:r>
                  <a:rPr lang="en-GB" dirty="0"/>
                  <a:t>Not amortized? Basically, means that if our data changes we have to repeat most of the process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0680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Neural Posterior Estimation (NPE)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68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is NPE?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Here we use neural networks to approximate the posterior distribution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dirty="0"/>
                  <a:t>Specifically, we use normalising flows (NFs)</a:t>
                </a:r>
              </a:p>
              <a:p>
                <a:endParaRPr lang="en-GB" dirty="0"/>
              </a:p>
              <a:p>
                <a:r>
                  <a:rPr lang="en-GB" dirty="0"/>
                  <a:t>NPEs are amortized</a:t>
                </a:r>
              </a:p>
              <a:p>
                <a:endParaRPr lang="en-GB" dirty="0"/>
              </a:p>
              <a:p>
                <a:r>
                  <a:rPr lang="en-GB" dirty="0"/>
                  <a:t>After an initial cost to generate simulations and train the NF we can apply the algorithm to many different data sets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380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75089-E0CA-BAAB-8119-D759BDD7D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10"/>
            <a:ext cx="10054820" cy="2399532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Invertible transformation from some known distribution (a multi-variate Gaussian) to a more complex target distribution (a posterior for example)</a:t>
            </a:r>
          </a:p>
          <a:p>
            <a:endParaRPr lang="en-GB" dirty="0"/>
          </a:p>
          <a:p>
            <a:r>
              <a:rPr lang="en-GB" dirty="0"/>
              <a:t>Focusing on Masked Autoregressive Flows (MAF) which comprises of a series of Masked Autoencoder for Distribution Estimation (MADE, </a:t>
            </a:r>
            <a:r>
              <a:rPr lang="en-GB" b="0" u="none" strike="noStrike" dirty="0" err="1">
                <a:solidFill>
                  <a:srgbClr val="212529"/>
                </a:solidFill>
                <a:effectLst/>
                <a:latin typeface="-apple-system"/>
                <a:hlinkClick r:id="rId2"/>
              </a:rPr>
              <a:t>Papamakarios</a:t>
            </a:r>
            <a:r>
              <a:rPr lang="en-GB" b="0" u="none" strike="noStrike" dirty="0">
                <a:solidFill>
                  <a:srgbClr val="212529"/>
                </a:solidFill>
                <a:effectLst/>
                <a:latin typeface="-apple-system"/>
                <a:hlinkClick r:id="rId2"/>
              </a:rPr>
              <a:t> et al 2017</a:t>
            </a:r>
            <a:r>
              <a:rPr lang="en-GB" dirty="0"/>
              <a:t>) neural networks</a:t>
            </a:r>
          </a:p>
        </p:txBody>
      </p:sp>
      <p:pic>
        <p:nvPicPr>
          <p:cNvPr id="1026" name="Picture 2" descr="What are Normalizing Flows?. Basics of normalizing flows, a… | by Ankur  Dhuriya | Medium">
            <a:extLst>
              <a:ext uri="{FF2B5EF4-FFF2-40B4-BE49-F238E27FC236}">
                <a16:creationId xmlns:a16="http://schemas.microsoft.com/office/drawing/2014/main" id="{E6487BF9-A771-96B3-C159-DB06D989F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415" y="4341310"/>
            <a:ext cx="4858389" cy="146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63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We choose to represent our data as a series of conditionals where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b="0" i="1" dirty="0">
                    <a:latin typeface="Cambria Math" panose="02040503050406030204" pitchFamily="18" charset="0"/>
                  </a:rPr>
                  <a:t> </a:t>
                </a:r>
                <a:r>
                  <a:rPr lang="en-GB" b="0" dirty="0">
                    <a:latin typeface="Cambria Math" panose="02040503050406030204" pitchFamily="18" charset="0"/>
                  </a:rPr>
                  <a:t>represents the dimension</a:t>
                </a:r>
                <a:endParaRPr lang="en-GB" b="0" i="1" dirty="0">
                  <a:latin typeface="Cambria Math" panose="02040503050406030204" pitchFamily="18" charset="0"/>
                </a:endParaRPr>
              </a:p>
              <a:p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∈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dirty="0"/>
                  <a:t>And model each conditional as a Gaussian distribution</a:t>
                </a:r>
                <a:r>
                  <a:rPr lang="en-GB" b="0" dirty="0"/>
                  <a:t> </a:t>
                </a:r>
              </a:p>
              <a:p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∈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6667" r="-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1987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∈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  <a:p>
                <a:r>
                  <a:rPr lang="en-GB" b="0" dirty="0"/>
                  <a:t>Our conditionals are just a shifted and scaled version of the base distribution (standard normal)</a:t>
                </a:r>
              </a:p>
              <a:p>
                <a:endParaRPr lang="en-GB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b="0" dirty="0"/>
                  <a:t> are functions of the neural network hyperparameters and so we have to optimize them with some loss function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5500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2117234"/>
              </a:xfrm>
            </p:spPr>
            <p:txBody>
              <a:bodyPr>
                <a:normAutofit fontScale="92500"/>
              </a:bodyPr>
              <a:lstStyle/>
              <a:p>
                <a:r>
                  <a:rPr lang="en-GB" b="0" dirty="0"/>
                  <a:t>Minimize the KL divergence between the probability of some samp</a:t>
                </a:r>
                <a:r>
                  <a:rPr lang="en-GB" dirty="0"/>
                  <a:t>les on the </a:t>
                </a:r>
                <a:r>
                  <a:rPr lang="en-GB" b="0" dirty="0"/>
                  <a:t>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b="0" dirty="0"/>
                  <a:t> and the true target probability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b="0" dirty="0"/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b="0" dirty="0"/>
              </a:p>
              <a:p>
                <a:endParaRPr lang="en-GB" b="0" dirty="0"/>
              </a:p>
              <a:p>
                <a:endParaRPr lang="en-GB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2117234"/>
              </a:xfrm>
              <a:blipFill>
                <a:blip r:embed="rId2"/>
                <a:stretch>
                  <a:fillRect l="-1010" t="-4790" b="-3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98D9B26-F3BE-0C08-C87B-C34C6D480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90" y="3863087"/>
            <a:ext cx="6072219" cy="236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861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GB" b="0" dirty="0"/>
                  <a:t>Minimize the KL divergence between the probability of some samp</a:t>
                </a:r>
                <a:r>
                  <a:rPr lang="en-GB" dirty="0"/>
                  <a:t>les on the </a:t>
                </a:r>
                <a:r>
                  <a:rPr lang="en-GB" b="0" dirty="0"/>
                  <a:t>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b="0" dirty="0"/>
                  <a:t> and the true target probability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b="0" dirty="0"/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b="0" dirty="0"/>
              </a:p>
              <a:p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 −∫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b="0" dirty="0"/>
                  <a:t>The </a:t>
                </a:r>
                <a:r>
                  <a:rPr lang="en-GB" dirty="0"/>
                  <a:t>first </a:t>
                </a:r>
                <a:r>
                  <a:rPr lang="en-GB" b="0" dirty="0"/>
                  <a:t>term is independent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b="0" dirty="0"/>
                  <a:t> so we can ignore it and the last term is just</a:t>
                </a:r>
              </a:p>
              <a:p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b="0" dirty="0"/>
              </a:p>
              <a:p>
                <a:endParaRPr lang="en-GB" b="0" dirty="0"/>
              </a:p>
              <a:p>
                <a:endParaRPr lang="en-GB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884" t="-3056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4953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b="0" dirty="0"/>
                  <a:t>To evaluate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b="0" dirty="0"/>
                  <a:t> we use the change of variables formula between the target and the standard normal distribution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𝐵𝑎𝑠𝑒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func>
                                    <m:func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b="0" i="0" smtClean="0"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𝑓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𝜙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p>
                                              </m:sSubSup>
                                              <m:d>
                                                <m:dPr>
                                                  <m:ctrlP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b="0" dirty="0"/>
              </a:p>
              <a:p>
                <a:r>
                  <a:rPr lang="en-GB" b="0" dirty="0"/>
                  <a:t>We give the network a sample on the target distribution and it transforms it into a sample on the base distribution</a:t>
                </a:r>
              </a:p>
              <a:p>
                <a:endParaRPr lang="en-GB" b="0" dirty="0"/>
              </a:p>
              <a:p>
                <a:r>
                  <a:rPr lang="en-GB" dirty="0"/>
                  <a:t>We then evaluate the Jacobian between the base and target and the probability of that sample on the base</a:t>
                </a:r>
                <a:endParaRPr lang="en-GB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010" t="-2500" r="-1136" b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72747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𝐵𝑎𝑠𝑒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  <m: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f>
                                    <m:f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sub>
                                        <m:sup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den>
                                  </m:f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)|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b="0" dirty="0"/>
              </a:p>
              <a:p>
                <a:r>
                  <a:rPr lang="en-GB" dirty="0"/>
                  <a:t>The Jacobian is evaluated across the network</a:t>
                </a:r>
              </a:p>
              <a:p>
                <a:endParaRPr lang="en-GB" dirty="0"/>
              </a:p>
              <a:p>
                <a:r>
                  <a:rPr lang="en-GB" dirty="0"/>
                  <a:t>It accounts for the change in volume between the base and target </a:t>
                </a:r>
              </a:p>
              <a:p>
                <a:endParaRPr lang="en-GB" dirty="0"/>
              </a:p>
              <a:p>
                <a:r>
                  <a:rPr lang="en-GB" dirty="0"/>
                  <a:t>It comes for free from </a:t>
                </a:r>
                <a:r>
                  <a:rPr lang="en-GB" dirty="0" err="1"/>
                  <a:t>tensorflow</a:t>
                </a:r>
                <a:r>
                  <a:rPr lang="en-GB" dirty="0"/>
                  <a:t>/</a:t>
                </a:r>
                <a:r>
                  <a:rPr lang="en-GB" dirty="0" err="1"/>
                  <a:t>pytorch</a:t>
                </a:r>
                <a:endParaRPr lang="en-GB" b="0" dirty="0"/>
              </a:p>
              <a:p>
                <a:endParaRPr lang="en-GB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278" r="-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1538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What is Simulation Based Inference?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7390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Masked Autoencoder for Distribution Estimation (MADE)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747AB1-4674-B7BC-3F75-4F680DC871D7}"/>
              </a:ext>
            </a:extLst>
          </p:cNvPr>
          <p:cNvSpPr txBox="1"/>
          <p:nvPr/>
        </p:nvSpPr>
        <p:spPr>
          <a:xfrm>
            <a:off x="9268348" y="5702891"/>
            <a:ext cx="177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Bevins et al 2023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9E77DB-E8CF-FB12-CFE0-9ADE52B522E0}"/>
              </a:ext>
            </a:extLst>
          </p:cNvPr>
          <p:cNvGrpSpPr/>
          <p:nvPr/>
        </p:nvGrpSpPr>
        <p:grpSpPr>
          <a:xfrm>
            <a:off x="2964672" y="1690687"/>
            <a:ext cx="6262655" cy="4482000"/>
            <a:chOff x="2964672" y="1196845"/>
            <a:chExt cx="6262655" cy="447956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B488B3A-7FE5-8518-2C9F-8CB5B8D77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4672" y="1196845"/>
              <a:ext cx="6262655" cy="446431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B27A8DB-7359-DD62-33B0-BF27D523FCB5}"/>
                </a:ext>
              </a:extLst>
            </p:cNvPr>
            <p:cNvSpPr/>
            <p:nvPr/>
          </p:nvSpPr>
          <p:spPr>
            <a:xfrm>
              <a:off x="3892731" y="4872446"/>
              <a:ext cx="1384663" cy="803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18189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Masked Autoregressive Flow (MAF)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67E992-42DF-BF65-069C-2841E2F3ED01}"/>
              </a:ext>
            </a:extLst>
          </p:cNvPr>
          <p:cNvSpPr/>
          <p:nvPr/>
        </p:nvSpPr>
        <p:spPr>
          <a:xfrm>
            <a:off x="3338372" y="2009279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5814BA-FCC7-420C-9C4F-F9599D8C8EBA}"/>
              </a:ext>
            </a:extLst>
          </p:cNvPr>
          <p:cNvSpPr/>
          <p:nvPr/>
        </p:nvSpPr>
        <p:spPr>
          <a:xfrm>
            <a:off x="4708440" y="2009280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BDB54D-A2CE-7AE7-5482-70FC7EBEB585}"/>
              </a:ext>
            </a:extLst>
          </p:cNvPr>
          <p:cNvSpPr/>
          <p:nvPr/>
        </p:nvSpPr>
        <p:spPr>
          <a:xfrm>
            <a:off x="6078508" y="2009280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98FB9F-D9F5-F5FB-D666-150CC5B79FA2}"/>
              </a:ext>
            </a:extLst>
          </p:cNvPr>
          <p:cNvSpPr/>
          <p:nvPr/>
        </p:nvSpPr>
        <p:spPr>
          <a:xfrm>
            <a:off x="7448576" y="2009279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FE56A2-F11C-11B7-07D4-D128176DA926}"/>
              </a:ext>
            </a:extLst>
          </p:cNvPr>
          <p:cNvCxnSpPr/>
          <p:nvPr/>
        </p:nvCxnSpPr>
        <p:spPr>
          <a:xfrm>
            <a:off x="4418469" y="221332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2526FA-D015-74D0-1EBA-452AD19987D1}"/>
              </a:ext>
            </a:extLst>
          </p:cNvPr>
          <p:cNvCxnSpPr/>
          <p:nvPr/>
        </p:nvCxnSpPr>
        <p:spPr>
          <a:xfrm>
            <a:off x="5788537" y="221332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51ABB7-63CD-2E4E-9616-9AD7CC81DAA6}"/>
              </a:ext>
            </a:extLst>
          </p:cNvPr>
          <p:cNvCxnSpPr/>
          <p:nvPr/>
        </p:nvCxnSpPr>
        <p:spPr>
          <a:xfrm>
            <a:off x="7158605" y="221332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62D087-4E34-114B-48A2-ACFFB194D9D2}"/>
              </a:ext>
            </a:extLst>
          </p:cNvPr>
          <p:cNvCxnSpPr>
            <a:cxnSpLocks/>
          </p:cNvCxnSpPr>
          <p:nvPr/>
        </p:nvCxnSpPr>
        <p:spPr>
          <a:xfrm flipH="1">
            <a:off x="7158605" y="2752355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230943-1EB1-8539-D13C-3DF0849CFCB3}"/>
              </a:ext>
            </a:extLst>
          </p:cNvPr>
          <p:cNvCxnSpPr>
            <a:cxnSpLocks/>
          </p:cNvCxnSpPr>
          <p:nvPr/>
        </p:nvCxnSpPr>
        <p:spPr>
          <a:xfrm flipH="1">
            <a:off x="5788537" y="2752355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5191A1-B6B6-3EB8-D59D-5E3415BD3F83}"/>
              </a:ext>
            </a:extLst>
          </p:cNvPr>
          <p:cNvCxnSpPr>
            <a:cxnSpLocks/>
          </p:cNvCxnSpPr>
          <p:nvPr/>
        </p:nvCxnSpPr>
        <p:spPr>
          <a:xfrm flipH="1">
            <a:off x="4418469" y="2752355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C9C81FB-6DFC-56C6-802C-16753F4DFB41}"/>
              </a:ext>
            </a:extLst>
          </p:cNvPr>
          <p:cNvCxnSpPr>
            <a:cxnSpLocks/>
          </p:cNvCxnSpPr>
          <p:nvPr/>
        </p:nvCxnSpPr>
        <p:spPr>
          <a:xfrm flipH="1">
            <a:off x="3048401" y="2744686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E82EF0-E2E9-0690-93C1-81679E5D6363}"/>
              </a:ext>
            </a:extLst>
          </p:cNvPr>
          <p:cNvCxnSpPr>
            <a:cxnSpLocks/>
          </p:cNvCxnSpPr>
          <p:nvPr/>
        </p:nvCxnSpPr>
        <p:spPr>
          <a:xfrm flipH="1">
            <a:off x="8528673" y="276718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9C9835-302B-42F2-E607-F1BE37F4574B}"/>
              </a:ext>
            </a:extLst>
          </p:cNvPr>
          <p:cNvCxnSpPr/>
          <p:nvPr/>
        </p:nvCxnSpPr>
        <p:spPr>
          <a:xfrm>
            <a:off x="8538137" y="2236854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5317F-77AE-1819-514E-864B95BBD567}"/>
              </a:ext>
            </a:extLst>
          </p:cNvPr>
          <p:cNvCxnSpPr/>
          <p:nvPr/>
        </p:nvCxnSpPr>
        <p:spPr>
          <a:xfrm>
            <a:off x="3050454" y="221332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 descr="A diagram of a number of blue dots&#10;&#10;Description automatically generated">
            <a:extLst>
              <a:ext uri="{FF2B5EF4-FFF2-40B4-BE49-F238E27FC236}">
                <a16:creationId xmlns:a16="http://schemas.microsoft.com/office/drawing/2014/main" id="{A5E88F5C-314C-F57F-BEF0-820B275D1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3049" y="1578158"/>
            <a:ext cx="2193165" cy="178827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74F3483-152F-2724-ECB5-FB5B8C98C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30322"/>
            <a:ext cx="2065216" cy="168394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8BF47A4-02BF-9E98-2B9C-BED7A26D93E7}"/>
              </a:ext>
            </a:extLst>
          </p:cNvPr>
          <p:cNvSpPr txBox="1"/>
          <p:nvPr/>
        </p:nvSpPr>
        <p:spPr>
          <a:xfrm>
            <a:off x="4917860" y="1443193"/>
            <a:ext cx="92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41FDB9-2D44-F7B4-4F1C-DC041E435656}"/>
              </a:ext>
            </a:extLst>
          </p:cNvPr>
          <p:cNvSpPr txBox="1"/>
          <p:nvPr/>
        </p:nvSpPr>
        <p:spPr>
          <a:xfrm>
            <a:off x="5933522" y="3174541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4227AFF-0F67-C646-7A72-08E8196D487A}"/>
              </a:ext>
            </a:extLst>
          </p:cNvPr>
          <p:cNvCxnSpPr>
            <a:stCxn id="31" idx="3"/>
          </p:cNvCxnSpPr>
          <p:nvPr/>
        </p:nvCxnSpPr>
        <p:spPr>
          <a:xfrm>
            <a:off x="5844909" y="1627859"/>
            <a:ext cx="914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553935-ABDD-B445-AD11-FFC9C745164F}"/>
              </a:ext>
            </a:extLst>
          </p:cNvPr>
          <p:cNvCxnSpPr>
            <a:cxnSpLocks/>
          </p:cNvCxnSpPr>
          <p:nvPr/>
        </p:nvCxnSpPr>
        <p:spPr>
          <a:xfrm flipH="1">
            <a:off x="4930625" y="3379696"/>
            <a:ext cx="914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756F77AC-FC0D-8A09-7037-39ABEC2BAA7A}"/>
              </a:ext>
            </a:extLst>
          </p:cNvPr>
          <p:cNvSpPr txBox="1">
            <a:spLocks/>
          </p:cNvSpPr>
          <p:nvPr/>
        </p:nvSpPr>
        <p:spPr>
          <a:xfrm>
            <a:off x="838200" y="3736453"/>
            <a:ext cx="10054820" cy="255446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Chain a series of MADEs together to get MAFs</a:t>
            </a:r>
          </a:p>
          <a:p>
            <a:endParaRPr lang="en-GB" dirty="0"/>
          </a:p>
          <a:p>
            <a:r>
              <a:rPr lang="en-GB" dirty="0"/>
              <a:t>Idea is that we can learn more complex distributions with more complex architectures</a:t>
            </a:r>
          </a:p>
          <a:p>
            <a:endParaRPr lang="en-GB" dirty="0"/>
          </a:p>
          <a:p>
            <a:r>
              <a:rPr lang="en-GB" dirty="0"/>
              <a:t>Essentially shifting and scaling repeatedly the base distribution</a:t>
            </a:r>
          </a:p>
          <a:p>
            <a:endParaRPr lang="en-GB" dirty="0"/>
          </a:p>
          <a:p>
            <a:r>
              <a:rPr lang="en-GB" dirty="0"/>
              <a:t>The modelled conditionals in each MADE will be slightly different</a:t>
            </a:r>
          </a:p>
        </p:txBody>
      </p:sp>
    </p:spTree>
    <p:extLst>
      <p:ext uri="{BB962C8B-B14F-4D97-AF65-F5344CB8AC3E}">
        <p14:creationId xmlns:p14="http://schemas.microsoft.com/office/powerpoint/2010/main" val="1714702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But this is just density estimation?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56F77AC-FC0D-8A09-7037-39ABEC2BAA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571050"/>
                <a:ext cx="10054820" cy="4719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NFs estimate the probability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dirty="0"/>
                  <a:t> but what we really want is a posterior distribution i.e.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n-GB" b="0" dirty="0"/>
              </a:p>
              <a:p>
                <a:endParaRPr lang="en-GB" b="0" dirty="0"/>
              </a:p>
              <a:p>
                <a:r>
                  <a:rPr lang="en-GB" dirty="0"/>
                  <a:t>To do this we use conditional MAFs</a:t>
                </a:r>
              </a:p>
              <a:p>
                <a:endParaRPr lang="en-GB" dirty="0"/>
              </a:p>
              <a:p>
                <a:r>
                  <a:rPr lang="en-GB" dirty="0"/>
                  <a:t>Essentially the transformation (modelled by the network hyperparameters) from samples on the base distribution to the target becomes conditional on the data</a:t>
                </a: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56F77AC-FC0D-8A09-7037-39ABEC2BA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71050"/>
                <a:ext cx="10054820" cy="4719869"/>
              </a:xfrm>
              <a:prstGeom prst="rect">
                <a:avLst/>
              </a:prstGeom>
              <a:blipFill>
                <a:blip r:embed="rId2"/>
                <a:stretch>
                  <a:fillRect l="-1136" t="-2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416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Conditional MADE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012D47-6227-3DBF-AC0F-371004866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035" y="1486797"/>
            <a:ext cx="5982150" cy="403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8288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Conditional MAF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67E992-42DF-BF65-069C-2841E2F3ED01}"/>
              </a:ext>
            </a:extLst>
          </p:cNvPr>
          <p:cNvSpPr/>
          <p:nvPr/>
        </p:nvSpPr>
        <p:spPr>
          <a:xfrm>
            <a:off x="3325958" y="2592142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5814BA-FCC7-420C-9C4F-F9599D8C8EBA}"/>
              </a:ext>
            </a:extLst>
          </p:cNvPr>
          <p:cNvSpPr/>
          <p:nvPr/>
        </p:nvSpPr>
        <p:spPr>
          <a:xfrm>
            <a:off x="4696026" y="2592143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BDB54D-A2CE-7AE7-5482-70FC7EBEB585}"/>
              </a:ext>
            </a:extLst>
          </p:cNvPr>
          <p:cNvSpPr/>
          <p:nvPr/>
        </p:nvSpPr>
        <p:spPr>
          <a:xfrm>
            <a:off x="6066094" y="2592143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98FB9F-D9F5-F5FB-D666-150CC5B79FA2}"/>
              </a:ext>
            </a:extLst>
          </p:cNvPr>
          <p:cNvSpPr/>
          <p:nvPr/>
        </p:nvSpPr>
        <p:spPr>
          <a:xfrm>
            <a:off x="7436162" y="2592142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FE56A2-F11C-11B7-07D4-D128176DA926}"/>
              </a:ext>
            </a:extLst>
          </p:cNvPr>
          <p:cNvCxnSpPr/>
          <p:nvPr/>
        </p:nvCxnSpPr>
        <p:spPr>
          <a:xfrm>
            <a:off x="4406055" y="279619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2526FA-D015-74D0-1EBA-452AD19987D1}"/>
              </a:ext>
            </a:extLst>
          </p:cNvPr>
          <p:cNvCxnSpPr/>
          <p:nvPr/>
        </p:nvCxnSpPr>
        <p:spPr>
          <a:xfrm>
            <a:off x="5776123" y="279619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51ABB7-63CD-2E4E-9616-9AD7CC81DAA6}"/>
              </a:ext>
            </a:extLst>
          </p:cNvPr>
          <p:cNvCxnSpPr/>
          <p:nvPr/>
        </p:nvCxnSpPr>
        <p:spPr>
          <a:xfrm>
            <a:off x="7146191" y="279619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62D087-4E34-114B-48A2-ACFFB194D9D2}"/>
              </a:ext>
            </a:extLst>
          </p:cNvPr>
          <p:cNvCxnSpPr>
            <a:cxnSpLocks/>
          </p:cNvCxnSpPr>
          <p:nvPr/>
        </p:nvCxnSpPr>
        <p:spPr>
          <a:xfrm flipH="1">
            <a:off x="7146191" y="3335218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230943-1EB1-8539-D13C-3DF0849CFCB3}"/>
              </a:ext>
            </a:extLst>
          </p:cNvPr>
          <p:cNvCxnSpPr>
            <a:cxnSpLocks/>
          </p:cNvCxnSpPr>
          <p:nvPr/>
        </p:nvCxnSpPr>
        <p:spPr>
          <a:xfrm flipH="1">
            <a:off x="5776123" y="3335218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5191A1-B6B6-3EB8-D59D-5E3415BD3F83}"/>
              </a:ext>
            </a:extLst>
          </p:cNvPr>
          <p:cNvCxnSpPr>
            <a:cxnSpLocks/>
          </p:cNvCxnSpPr>
          <p:nvPr/>
        </p:nvCxnSpPr>
        <p:spPr>
          <a:xfrm flipH="1">
            <a:off x="4406055" y="3335218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C9C81FB-6DFC-56C6-802C-16753F4DFB41}"/>
              </a:ext>
            </a:extLst>
          </p:cNvPr>
          <p:cNvCxnSpPr>
            <a:cxnSpLocks/>
          </p:cNvCxnSpPr>
          <p:nvPr/>
        </p:nvCxnSpPr>
        <p:spPr>
          <a:xfrm flipH="1">
            <a:off x="3035987" y="332754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E82EF0-E2E9-0690-93C1-81679E5D6363}"/>
              </a:ext>
            </a:extLst>
          </p:cNvPr>
          <p:cNvCxnSpPr>
            <a:cxnSpLocks/>
          </p:cNvCxnSpPr>
          <p:nvPr/>
        </p:nvCxnSpPr>
        <p:spPr>
          <a:xfrm flipH="1">
            <a:off x="8516259" y="335005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9C9835-302B-42F2-E607-F1BE37F4574B}"/>
              </a:ext>
            </a:extLst>
          </p:cNvPr>
          <p:cNvCxnSpPr/>
          <p:nvPr/>
        </p:nvCxnSpPr>
        <p:spPr>
          <a:xfrm>
            <a:off x="8525723" y="2819717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5317F-77AE-1819-514E-864B95BBD567}"/>
              </a:ext>
            </a:extLst>
          </p:cNvPr>
          <p:cNvCxnSpPr/>
          <p:nvPr/>
        </p:nvCxnSpPr>
        <p:spPr>
          <a:xfrm>
            <a:off x="3038040" y="279619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 descr="A diagram of a number of blue dots&#10;&#10;Description automatically generated">
            <a:extLst>
              <a:ext uri="{FF2B5EF4-FFF2-40B4-BE49-F238E27FC236}">
                <a16:creationId xmlns:a16="http://schemas.microsoft.com/office/drawing/2014/main" id="{A5E88F5C-314C-F57F-BEF0-820B275D1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635" y="2161021"/>
            <a:ext cx="2193165" cy="178827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74F3483-152F-2724-ECB5-FB5B8C98C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53" y="2265348"/>
            <a:ext cx="2065216" cy="168394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8BF47A4-02BF-9E98-2B9C-BED7A26D93E7}"/>
              </a:ext>
            </a:extLst>
          </p:cNvPr>
          <p:cNvSpPr txBox="1"/>
          <p:nvPr/>
        </p:nvSpPr>
        <p:spPr>
          <a:xfrm>
            <a:off x="4905446" y="1359350"/>
            <a:ext cx="92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41FDB9-2D44-F7B4-4F1C-DC041E435656}"/>
              </a:ext>
            </a:extLst>
          </p:cNvPr>
          <p:cNvSpPr txBox="1"/>
          <p:nvPr/>
        </p:nvSpPr>
        <p:spPr>
          <a:xfrm>
            <a:off x="5908343" y="4430292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4227AFF-0F67-C646-7A72-08E8196D487A}"/>
              </a:ext>
            </a:extLst>
          </p:cNvPr>
          <p:cNvCxnSpPr>
            <a:stCxn id="31" idx="3"/>
          </p:cNvCxnSpPr>
          <p:nvPr/>
        </p:nvCxnSpPr>
        <p:spPr>
          <a:xfrm>
            <a:off x="5832495" y="1544016"/>
            <a:ext cx="914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553935-ABDD-B445-AD11-FFC9C745164F}"/>
              </a:ext>
            </a:extLst>
          </p:cNvPr>
          <p:cNvCxnSpPr>
            <a:cxnSpLocks/>
          </p:cNvCxnSpPr>
          <p:nvPr/>
        </p:nvCxnSpPr>
        <p:spPr>
          <a:xfrm flipH="1">
            <a:off x="4905446" y="4635447"/>
            <a:ext cx="914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F9E24E-FC10-1B0A-24E5-8FEE14D176D1}"/>
                  </a:ext>
                </a:extLst>
              </p:cNvPr>
              <p:cNvSpPr txBox="1"/>
              <p:nvPr/>
            </p:nvSpPr>
            <p:spPr>
              <a:xfrm>
                <a:off x="7794270" y="1953158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F9E24E-FC10-1B0A-24E5-8FEE14D17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4270" y="1953158"/>
                <a:ext cx="36388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D17624-9508-C8B8-346B-040190ECA471}"/>
                  </a:ext>
                </a:extLst>
              </p:cNvPr>
              <p:cNvSpPr txBox="1"/>
              <p:nvPr/>
            </p:nvSpPr>
            <p:spPr>
              <a:xfrm>
                <a:off x="7782239" y="3956697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D17624-9508-C8B8-346B-040190ECA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2239" y="3956697"/>
                <a:ext cx="40459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65063C-3D41-56DA-6EE1-5B9BC3F892FE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>
            <a:off x="7976211" y="2322490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956DFD4-6992-3E47-FD5E-3E6A4F97B945}"/>
                  </a:ext>
                </a:extLst>
              </p:cNvPr>
              <p:cNvSpPr txBox="1"/>
              <p:nvPr/>
            </p:nvSpPr>
            <p:spPr>
              <a:xfrm>
                <a:off x="6421877" y="1970364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956DFD4-6992-3E47-FD5E-3E6A4F97B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877" y="1970364"/>
                <a:ext cx="36388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BB9A4EE-5F0B-3F01-3F8F-077A030A32B2}"/>
              </a:ext>
            </a:extLst>
          </p:cNvPr>
          <p:cNvCxnSpPr>
            <a:stCxn id="38" idx="2"/>
          </p:cNvCxnSpPr>
          <p:nvPr/>
        </p:nvCxnSpPr>
        <p:spPr>
          <a:xfrm>
            <a:off x="6603818" y="2339696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1EC8D5-F743-73A7-36C6-BE5F9CE38979}"/>
                  </a:ext>
                </a:extLst>
              </p:cNvPr>
              <p:cNvSpPr txBox="1"/>
              <p:nvPr/>
            </p:nvSpPr>
            <p:spPr>
              <a:xfrm>
                <a:off x="5003952" y="1975746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1EC8D5-F743-73A7-36C6-BE5F9CE38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952" y="1975746"/>
                <a:ext cx="36388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50E6D0F-67B4-6B7F-FACD-6E9BDE09F7F5}"/>
              </a:ext>
            </a:extLst>
          </p:cNvPr>
          <p:cNvCxnSpPr>
            <a:stCxn id="40" idx="2"/>
          </p:cNvCxnSpPr>
          <p:nvPr/>
        </p:nvCxnSpPr>
        <p:spPr>
          <a:xfrm>
            <a:off x="5185893" y="2345078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E3654D-CCE8-F04C-F258-74D24DA09173}"/>
                  </a:ext>
                </a:extLst>
              </p:cNvPr>
              <p:cNvSpPr txBox="1"/>
              <p:nvPr/>
            </p:nvSpPr>
            <p:spPr>
              <a:xfrm>
                <a:off x="3685934" y="1973884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E3654D-CCE8-F04C-F258-74D24DA09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934" y="1973884"/>
                <a:ext cx="3638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A269A8A-DECF-4EB3-48B9-B3246CDD6286}"/>
              </a:ext>
            </a:extLst>
          </p:cNvPr>
          <p:cNvCxnSpPr>
            <a:stCxn id="42" idx="2"/>
          </p:cNvCxnSpPr>
          <p:nvPr/>
        </p:nvCxnSpPr>
        <p:spPr>
          <a:xfrm>
            <a:off x="3867875" y="2343216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A798998-3082-4E34-942A-63A9D3536390}"/>
              </a:ext>
            </a:extLst>
          </p:cNvPr>
          <p:cNvCxnSpPr>
            <a:cxnSpLocks/>
          </p:cNvCxnSpPr>
          <p:nvPr/>
        </p:nvCxnSpPr>
        <p:spPr>
          <a:xfrm flipV="1">
            <a:off x="7976211" y="3679642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C6CC630-D83F-F69A-AE7B-E7717F276AF6}"/>
                  </a:ext>
                </a:extLst>
              </p:cNvPr>
              <p:cNvSpPr txBox="1"/>
              <p:nvPr/>
            </p:nvSpPr>
            <p:spPr>
              <a:xfrm>
                <a:off x="6378618" y="3948948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C6CC630-D83F-F69A-AE7B-E7717F276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618" y="3948948"/>
                <a:ext cx="40459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F63F339-E8E3-1487-04B4-AA07E2C95E17}"/>
              </a:ext>
            </a:extLst>
          </p:cNvPr>
          <p:cNvCxnSpPr>
            <a:cxnSpLocks/>
          </p:cNvCxnSpPr>
          <p:nvPr/>
        </p:nvCxnSpPr>
        <p:spPr>
          <a:xfrm flipV="1">
            <a:off x="6572590" y="3671893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2F096E9-5139-7EE4-DC58-17B03BFA2B3C}"/>
                  </a:ext>
                </a:extLst>
              </p:cNvPr>
              <p:cNvSpPr txBox="1"/>
              <p:nvPr/>
            </p:nvSpPr>
            <p:spPr>
              <a:xfrm>
                <a:off x="5031079" y="3949294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2F096E9-5139-7EE4-DC58-17B03BFA2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079" y="3949294"/>
                <a:ext cx="40459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F2C18D-71A1-CF6F-6290-309071CB08E7}"/>
              </a:ext>
            </a:extLst>
          </p:cNvPr>
          <p:cNvCxnSpPr>
            <a:cxnSpLocks/>
          </p:cNvCxnSpPr>
          <p:nvPr/>
        </p:nvCxnSpPr>
        <p:spPr>
          <a:xfrm flipV="1">
            <a:off x="5225051" y="3672239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1185EB-45F8-2537-1509-8D023739ED3B}"/>
                  </a:ext>
                </a:extLst>
              </p:cNvPr>
              <p:cNvSpPr txBox="1"/>
              <p:nvPr/>
            </p:nvSpPr>
            <p:spPr>
              <a:xfrm>
                <a:off x="3630000" y="3959448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1185EB-45F8-2537-1509-8D023739E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000" y="3959448"/>
                <a:ext cx="40459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F34CF98-E462-AB4C-4F45-D02E1FC1347B}"/>
              </a:ext>
            </a:extLst>
          </p:cNvPr>
          <p:cNvCxnSpPr>
            <a:cxnSpLocks/>
          </p:cNvCxnSpPr>
          <p:nvPr/>
        </p:nvCxnSpPr>
        <p:spPr>
          <a:xfrm flipV="1">
            <a:off x="3823972" y="3682393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ACB1778-AE1F-2BA0-D3E7-B5CDCB025012}"/>
                  </a:ext>
                </a:extLst>
              </p:cNvPr>
              <p:cNvSpPr txBox="1"/>
              <p:nvPr/>
            </p:nvSpPr>
            <p:spPr>
              <a:xfrm>
                <a:off x="1426682" y="4036210"/>
                <a:ext cx="1066509" cy="972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  <a:p>
                <a:pPr algn="ctr"/>
                <a:r>
                  <a:rPr lang="en-US" dirty="0"/>
                  <a:t>or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ACB1778-AE1F-2BA0-D3E7-B5CDCB025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682" y="4036210"/>
                <a:ext cx="1066509" cy="972830"/>
              </a:xfrm>
              <a:prstGeom prst="rect">
                <a:avLst/>
              </a:prstGeom>
              <a:blipFill>
                <a:blip r:embed="rId12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8309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20506E-0D6E-0999-4AAA-E74FAEBC0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643" y="1165224"/>
            <a:ext cx="3580858" cy="263273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4CC9CA-0264-AC4B-2020-8F58FDFEE94D}"/>
              </a:ext>
            </a:extLst>
          </p:cNvPr>
          <p:cNvSpPr txBox="1">
            <a:spLocks/>
          </p:cNvSpPr>
          <p:nvPr/>
        </p:nvSpPr>
        <p:spPr>
          <a:xfrm>
            <a:off x="838200" y="1571050"/>
            <a:ext cx="5317123" cy="47198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Think again about sky-averaged 21-cm Cosmology</a:t>
            </a:r>
          </a:p>
          <a:p>
            <a:endParaRPr lang="en-GB" dirty="0"/>
          </a:p>
          <a:p>
            <a:r>
              <a:rPr lang="en-GB" dirty="0"/>
              <a:t>Transforming a 3D space of Amplitude, central redshift and width</a:t>
            </a:r>
          </a:p>
          <a:p>
            <a:endParaRPr lang="en-GB" dirty="0"/>
          </a:p>
          <a:p>
            <a:r>
              <a:rPr lang="en-GB" dirty="0"/>
              <a:t>No noise for simplicity</a:t>
            </a:r>
          </a:p>
          <a:p>
            <a:endParaRPr lang="en-GB" dirty="0"/>
          </a:p>
          <a:p>
            <a:r>
              <a:rPr lang="en-GB" dirty="0"/>
              <a:t>Conditioned on 100D data space!!</a:t>
            </a:r>
          </a:p>
          <a:p>
            <a:endParaRPr lang="en-GB" dirty="0"/>
          </a:p>
          <a:p>
            <a:r>
              <a:rPr lang="en-GB" dirty="0"/>
              <a:t>Need to do some compression</a:t>
            </a:r>
          </a:p>
        </p:txBody>
      </p:sp>
      <p:pic>
        <p:nvPicPr>
          <p:cNvPr id="24" name="Picture 23" descr="A graph with colored lines&#10;&#10;Description automatically generated">
            <a:extLst>
              <a:ext uri="{FF2B5EF4-FFF2-40B4-BE49-F238E27FC236}">
                <a16:creationId xmlns:a16="http://schemas.microsoft.com/office/drawing/2014/main" id="{23926E12-2477-4129-2714-5E6CFDEEB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93" y="3658184"/>
            <a:ext cx="3580858" cy="263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49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4CC9CA-0264-AC4B-2020-8F58FDFEE94D}"/>
              </a:ext>
            </a:extLst>
          </p:cNvPr>
          <p:cNvSpPr txBox="1">
            <a:spLocks/>
          </p:cNvSpPr>
          <p:nvPr/>
        </p:nvSpPr>
        <p:spPr>
          <a:xfrm>
            <a:off x="838200" y="1571050"/>
            <a:ext cx="5317123" cy="4719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Example code on </a:t>
            </a:r>
            <a:r>
              <a:rPr lang="en-GB" dirty="0">
                <a:hlinkClick r:id="rId2"/>
              </a:rPr>
              <a:t>https://github.com/htjb/Talks</a:t>
            </a:r>
            <a:endParaRPr lang="en-GB" dirty="0"/>
          </a:p>
          <a:p>
            <a:endParaRPr lang="en-GB" dirty="0"/>
          </a:p>
          <a:p>
            <a:r>
              <a:rPr lang="en-GB" dirty="0"/>
              <a:t>Quite non-trivial </a:t>
            </a:r>
            <a:r>
              <a:rPr lang="en-GB" dirty="0" err="1"/>
              <a:t>tensorflow</a:t>
            </a:r>
            <a:r>
              <a:rPr lang="en-GB" dirty="0"/>
              <a:t> set up but hopefully the basic idea is clear</a:t>
            </a:r>
          </a:p>
          <a:p>
            <a:endParaRPr lang="en-GB" dirty="0"/>
          </a:p>
          <a:p>
            <a:r>
              <a:rPr lang="en-GB" dirty="0"/>
              <a:t>We have to do the usual tricks normalising our parameter and data space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7D6A5A-BBC4-B735-35D2-47C946AAC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10619"/>
            <a:ext cx="5791411" cy="36530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C04934-D526-B063-2632-1B7935399A26}"/>
              </a:ext>
            </a:extLst>
          </p:cNvPr>
          <p:cNvSpPr txBox="1"/>
          <p:nvPr/>
        </p:nvSpPr>
        <p:spPr>
          <a:xfrm>
            <a:off x="9268348" y="5702891"/>
            <a:ext cx="177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Bevins et al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3445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4CC9CA-0264-AC4B-2020-8F58FDFEE94D}"/>
              </a:ext>
            </a:extLst>
          </p:cNvPr>
          <p:cNvSpPr txBox="1">
            <a:spLocks/>
          </p:cNvSpPr>
          <p:nvPr/>
        </p:nvSpPr>
        <p:spPr>
          <a:xfrm>
            <a:off x="838200" y="1571050"/>
            <a:ext cx="5317123" cy="4719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train on pairs of parameters and simulated data</a:t>
            </a:r>
          </a:p>
          <a:p>
            <a:endParaRPr lang="en-GB" dirty="0"/>
          </a:p>
          <a:p>
            <a:r>
              <a:rPr lang="en-GB" dirty="0"/>
              <a:t>But once trained we pass the network samples from the base distribution and the observed data</a:t>
            </a:r>
          </a:p>
          <a:p>
            <a:endParaRPr lang="en-GB" dirty="0"/>
          </a:p>
          <a:p>
            <a:r>
              <a:rPr lang="en-GB" dirty="0"/>
              <a:t>Returns a posterior distribution!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15A77E-B493-4C13-93F5-6CC80F8DA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550" y="1735499"/>
            <a:ext cx="5270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669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4CC9CA-0264-AC4B-2020-8F58FDFEE94D}"/>
              </a:ext>
            </a:extLst>
          </p:cNvPr>
          <p:cNvSpPr txBox="1">
            <a:spLocks/>
          </p:cNvSpPr>
          <p:nvPr/>
        </p:nvSpPr>
        <p:spPr>
          <a:xfrm>
            <a:off x="838200" y="1571050"/>
            <a:ext cx="5317123" cy="4719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Once trained the NPEs are very fast</a:t>
            </a:r>
          </a:p>
          <a:p>
            <a:endParaRPr lang="en-GB" dirty="0"/>
          </a:p>
          <a:p>
            <a:r>
              <a:rPr lang="en-GB" dirty="0"/>
              <a:t>They are amortized so we can show them another observation and recover a posterior</a:t>
            </a:r>
          </a:p>
          <a:p>
            <a:endParaRPr lang="en-GB" dirty="0"/>
          </a:p>
          <a:p>
            <a:r>
              <a:rPr lang="en-GB" dirty="0"/>
              <a:t>But we have to be confident that our observation is well represented by the simulations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133CCE-2A52-89B8-6BCF-B569D6647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778" y="2001484"/>
            <a:ext cx="52705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356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Neural Ratio Estimation (NRE)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476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Why not emulate the likelihood?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06379"/>
            <a:ext cx="10515600" cy="347058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the last lecture I discussed how the likelihood defines the noise distribution we expect in our data</a:t>
            </a:r>
          </a:p>
          <a:p>
            <a:endParaRPr lang="en-US" dirty="0"/>
          </a:p>
          <a:p>
            <a:r>
              <a:rPr lang="en-US" dirty="0"/>
              <a:t>But often this is hard to know and approximations like the above Gaussian don’t really describe our data well</a:t>
            </a:r>
          </a:p>
          <a:p>
            <a:endParaRPr lang="en-US" dirty="0"/>
          </a:p>
          <a:p>
            <a:r>
              <a:rPr lang="en-US" dirty="0"/>
              <a:t>We looked at emulating the model describing our data but we can also think about emulating our likelihood function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49F937-3D71-EB14-FD5F-7FC359F2A5E5}"/>
                  </a:ext>
                </a:extLst>
              </p:cNvPr>
              <p:cNvSpPr txBox="1"/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49F937-3D71-EB14-FD5F-7FC359F2A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blipFill>
                <a:blip r:embed="rId2"/>
                <a:stretch>
                  <a:fillRect t="-147222" b="-20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2186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is NRE?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NREs are an alternative to ABC and NPE and work by predicting ratios of densities</a:t>
                </a:r>
              </a:p>
              <a:p>
                <a:endParaRPr lang="en-GB" dirty="0"/>
              </a:p>
              <a:p>
                <a:r>
                  <a:rPr lang="en-GB" dirty="0"/>
                  <a:t>Typically, we set NREs up to give us the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endParaRPr lang="en-GB" b="0" dirty="0"/>
              </a:p>
              <a:p>
                <a:endParaRPr lang="en-GB" b="0" dirty="0"/>
              </a:p>
              <a:p>
                <a:r>
                  <a:rPr lang="en-GB" dirty="0"/>
                  <a:t>We can sample over our NRE and multiply the ratio with a prior probability to recover a properly normalised posterior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06877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a classification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GB" dirty="0"/>
                  <a:t>NREs are essentially classifiers</a:t>
                </a:r>
              </a:p>
              <a:p>
                <a:endParaRPr lang="en-GB" dirty="0"/>
              </a:p>
              <a:p>
                <a:r>
                  <a:rPr lang="en-GB" dirty="0"/>
                  <a:t>We train with pairs of data and parameters that go together with a label (probability) of 1 and pairs that do not go together with label 0</a:t>
                </a:r>
              </a:p>
              <a:p>
                <a:endParaRPr lang="en-GB" dirty="0"/>
              </a:p>
              <a:p>
                <a:r>
                  <a:rPr lang="en-GB" dirty="0"/>
                  <a:t>Use a binary cross entropy loss function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1 −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b="0" dirty="0"/>
              </a:p>
              <a:p>
                <a:endParaRPr lang="en-GB" b="0" dirty="0"/>
              </a:p>
              <a:p>
                <a:r>
                  <a:rPr lang="en-GB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=1 (0)</m:t>
                    </m:r>
                  </m:oMath>
                </a14:m>
                <a:r>
                  <a:rPr lang="en-GB" dirty="0"/>
                  <a:t> for matched (mis-matched) data and parameters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acc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/>
                  <a:t> is the predicted probability that the data goes together or not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884" t="-3056" b="-1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40578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a classification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E7805B-AD44-3C95-711F-D15BB12A90A6}"/>
              </a:ext>
            </a:extLst>
          </p:cNvPr>
          <p:cNvSpPr/>
          <p:nvPr/>
        </p:nvSpPr>
        <p:spPr>
          <a:xfrm>
            <a:off x="3066881" y="1885444"/>
            <a:ext cx="202301" cy="21929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D06B71-D102-1B96-E1D1-0F47CB3469EB}"/>
              </a:ext>
            </a:extLst>
          </p:cNvPr>
          <p:cNvSpPr/>
          <p:nvPr/>
        </p:nvSpPr>
        <p:spPr>
          <a:xfrm>
            <a:off x="3066881" y="4345423"/>
            <a:ext cx="202301" cy="13985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41325D-1887-021A-49A4-00334B273C0A}"/>
              </a:ext>
            </a:extLst>
          </p:cNvPr>
          <p:cNvSpPr/>
          <p:nvPr/>
        </p:nvSpPr>
        <p:spPr>
          <a:xfrm>
            <a:off x="3836299" y="2125324"/>
            <a:ext cx="202301" cy="32801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1C3EA0-673A-F792-03ED-DF984A5EF9D7}"/>
              </a:ext>
            </a:extLst>
          </p:cNvPr>
          <p:cNvSpPr/>
          <p:nvPr/>
        </p:nvSpPr>
        <p:spPr>
          <a:xfrm>
            <a:off x="4504566" y="2125324"/>
            <a:ext cx="202301" cy="32801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97520B-42EB-B36B-D0E5-FCA9D9397409}"/>
              </a:ext>
            </a:extLst>
          </p:cNvPr>
          <p:cNvSpPr/>
          <p:nvPr/>
        </p:nvSpPr>
        <p:spPr>
          <a:xfrm>
            <a:off x="5172833" y="2141508"/>
            <a:ext cx="202301" cy="32801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B29F7B-DBF0-E031-2E8D-312D557276AB}"/>
              </a:ext>
            </a:extLst>
          </p:cNvPr>
          <p:cNvSpPr/>
          <p:nvPr/>
        </p:nvSpPr>
        <p:spPr>
          <a:xfrm>
            <a:off x="5994849" y="2527320"/>
            <a:ext cx="202301" cy="25085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5A943D-774F-0C8C-9CD3-3A5FC8EBDB18}"/>
              </a:ext>
            </a:extLst>
          </p:cNvPr>
          <p:cNvSpPr/>
          <p:nvPr/>
        </p:nvSpPr>
        <p:spPr>
          <a:xfrm>
            <a:off x="6637491" y="2536180"/>
            <a:ext cx="202301" cy="25085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B409AC-D70D-A3EC-46F1-99A874C59DFD}"/>
              </a:ext>
            </a:extLst>
          </p:cNvPr>
          <p:cNvSpPr/>
          <p:nvPr/>
        </p:nvSpPr>
        <p:spPr>
          <a:xfrm>
            <a:off x="7262601" y="3646380"/>
            <a:ext cx="202301" cy="2704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C6D48E-C26C-D8DD-B0B0-5B2F6CF50316}"/>
                  </a:ext>
                </a:extLst>
              </p:cNvPr>
              <p:cNvSpPr txBox="1"/>
              <p:nvPr/>
            </p:nvSpPr>
            <p:spPr>
              <a:xfrm>
                <a:off x="1122154" y="2734195"/>
                <a:ext cx="1834156" cy="2838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Simulations/Data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C6D48E-C26C-D8DD-B0B0-5B2F6CF50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154" y="2734195"/>
                <a:ext cx="1834156" cy="283860"/>
              </a:xfrm>
              <a:prstGeom prst="rect">
                <a:avLst/>
              </a:prstGeom>
              <a:blipFill>
                <a:blip r:embed="rId2"/>
                <a:stretch>
                  <a:fillRect l="-7586" t="-21739" r="-3448" b="-5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A810E9A-A9FE-2825-9D0C-43C1708AFC3D}"/>
                  </a:ext>
                </a:extLst>
              </p:cNvPr>
              <p:cNvSpPr txBox="1"/>
              <p:nvPr/>
            </p:nvSpPr>
            <p:spPr>
              <a:xfrm>
                <a:off x="1628089" y="4752561"/>
                <a:ext cx="14387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Parameters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A810E9A-A9FE-2825-9D0C-43C1708AF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089" y="4752561"/>
                <a:ext cx="1438792" cy="369332"/>
              </a:xfrm>
              <a:prstGeom prst="rect">
                <a:avLst/>
              </a:prstGeom>
              <a:blipFill>
                <a:blip r:embed="rId3"/>
                <a:stretch>
                  <a:fillRect l="-350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BD51CE2-215C-3183-4833-7E2F848ECAB0}"/>
              </a:ext>
            </a:extLst>
          </p:cNvPr>
          <p:cNvSpPr txBox="1"/>
          <p:nvPr/>
        </p:nvSpPr>
        <p:spPr>
          <a:xfrm>
            <a:off x="7768354" y="3458418"/>
            <a:ext cx="2691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Probability that the data</a:t>
            </a:r>
          </a:p>
          <a:p>
            <a:r>
              <a:rPr lang="en-US" dirty="0"/>
              <a:t>came from the parameters</a:t>
            </a:r>
          </a:p>
        </p:txBody>
      </p:sp>
    </p:spTree>
    <p:extLst>
      <p:ext uri="{BB962C8B-B14F-4D97-AF65-F5344CB8AC3E}">
        <p14:creationId xmlns:p14="http://schemas.microsoft.com/office/powerpoint/2010/main" val="6284046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a classification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GB" dirty="0"/>
                  <a:t>We can interpret exponential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b="0" i="1" dirty="0">
                    <a:latin typeface="Cambria Math" panose="02040503050406030204" pitchFamily="18" charset="0"/>
                  </a:rPr>
                  <a:t> </a:t>
                </a:r>
                <a:r>
                  <a:rPr lang="en-GB" b="0" dirty="0">
                    <a:latin typeface="Cambria Math" panose="02040503050406030204" pitchFamily="18" charset="0"/>
                  </a:rPr>
                  <a:t>as</a:t>
                </a:r>
              </a:p>
              <a:p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dirty="0"/>
                  <a:t>Which is the ratio of the probability that the simulation and parameters are from the joint distribution or are independent</a:t>
                </a:r>
              </a:p>
              <a:p>
                <a:endParaRPr lang="en-GB" dirty="0"/>
              </a:p>
              <a:p>
                <a:r>
                  <a:rPr lang="en-GB" dirty="0"/>
                  <a:t>We can express this in more familiar language as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884" t="-2500" b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6109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a classification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GB" dirty="0"/>
                  <a:t>The network learns what kind of data different sets of parameters produce</a:t>
                </a:r>
              </a:p>
              <a:p>
                <a:endParaRPr lang="en-GB" dirty="0"/>
              </a:p>
              <a:p>
                <a:r>
                  <a:rPr lang="en-GB" dirty="0"/>
                  <a:t>We then feed the network the real data that we have observed and samples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 from a prior to recover a posterior as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Watch out some python packages implement their own sampling algorithms!</a:t>
                </a:r>
              </a:p>
              <a:p>
                <a:endParaRPr lang="en-GB" dirty="0"/>
              </a:p>
              <a:p>
                <a:r>
                  <a:rPr lang="en-GB" dirty="0"/>
                  <a:t>NREs are amortized like NPEs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884"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88304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5673064" cy="456295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GB" dirty="0"/>
                  <a:t>Lets do the same example again</a:t>
                </a:r>
              </a:p>
              <a:p>
                <a:endParaRPr lang="en-GB" dirty="0"/>
              </a:p>
              <a:p>
                <a:r>
                  <a:rPr lang="en-GB" dirty="0"/>
                  <a:t>Generate a set of example signals with matching parameters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dirty="0"/>
                  <a:t> and assign them a label of 1</a:t>
                </a:r>
              </a:p>
              <a:p>
                <a:endParaRPr lang="en-GB" dirty="0"/>
              </a:p>
              <a:p>
                <a:r>
                  <a:rPr lang="en-GB" dirty="0"/>
                  <a:t>Shuffle the parameters and signals so that we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={</m:t>
                    </m:r>
                    <m:acc>
                      <m:accPr>
                        <m:chr m:val="̃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dirty="0"/>
                  <a:t> with label 0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No data compression here (although it is often needed)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5673064" cy="4562954"/>
              </a:xfrm>
              <a:blipFill>
                <a:blip r:embed="rId2"/>
                <a:stretch>
                  <a:fillRect l="-1790" t="-3611" r="-2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5F4E7AF-AE93-2AE5-35EE-07BE439DE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08" y="1183635"/>
            <a:ext cx="3580858" cy="2632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5627A9-D77F-D6A7-A788-2F35E8A94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0942" y="3816370"/>
            <a:ext cx="3079316" cy="243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686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5673064" cy="45629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Train the NRE</a:t>
                </a:r>
              </a:p>
              <a:p>
                <a:endParaRPr lang="en-GB" dirty="0"/>
              </a:p>
              <a:p>
                <a:r>
                  <a:rPr lang="en-GB" dirty="0"/>
                  <a:t>Sample a prior and evaluate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using the NRE</a:t>
                </a:r>
              </a:p>
              <a:p>
                <a:endParaRPr lang="en-GB" dirty="0"/>
              </a:p>
              <a:p>
                <a:r>
                  <a:rPr lang="en-GB" dirty="0"/>
                  <a:t>Here I am just sampling uniformly across the prior</a:t>
                </a:r>
              </a:p>
              <a:p>
                <a:endParaRPr lang="en-GB" dirty="0"/>
              </a:p>
              <a:p>
                <a:r>
                  <a:rPr lang="en-GB" dirty="0"/>
                  <a:t>But really want to wrap this inside an NS or MCMC implementation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5673064" cy="4562954"/>
              </a:xfrm>
              <a:blipFill>
                <a:blip r:embed="rId2"/>
                <a:stretch>
                  <a:fillRect l="-2013" t="-3056" r="-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FBCDEA23-A03B-C576-1878-3F26BFD34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6584" y="1116917"/>
            <a:ext cx="2978142" cy="22372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D8B091-BEC9-69F0-0335-FB484B782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441" y="3269984"/>
            <a:ext cx="3626802" cy="290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490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7350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Simulation Based Inference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75089-E0CA-BAAB-8119-D759BDD7D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054820" cy="4562954"/>
          </a:xfrm>
        </p:spPr>
        <p:txBody>
          <a:bodyPr>
            <a:normAutofit/>
          </a:bodyPr>
          <a:lstStyle/>
          <a:p>
            <a:r>
              <a:rPr lang="en-GB" dirty="0"/>
              <a:t>A growing field of interest</a:t>
            </a:r>
          </a:p>
          <a:p>
            <a:endParaRPr lang="en-GB" dirty="0"/>
          </a:p>
          <a:p>
            <a:r>
              <a:rPr lang="en-GB" dirty="0"/>
              <a:t>Advantageous when we cannot analytically write a likelihood function</a:t>
            </a:r>
          </a:p>
          <a:p>
            <a:endParaRPr lang="en-GB" dirty="0"/>
          </a:p>
          <a:p>
            <a:r>
              <a:rPr lang="en-GB" dirty="0"/>
              <a:t>But strongly dependent on the accuracy of our simulations</a:t>
            </a:r>
          </a:p>
          <a:p>
            <a:endParaRPr lang="en-GB" dirty="0"/>
          </a:p>
          <a:p>
            <a:r>
              <a:rPr lang="en-GB" dirty="0"/>
              <a:t>We are still learning about how SBI methods scale to higher dimensions and cope with model misspecification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46741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Join the research group!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75089-E0CA-BAAB-8119-D759BDD7D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5943089" cy="4562954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You’ve heard a lot from a lot of people during this course!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We are always interested in prospective PhD students</a:t>
            </a:r>
          </a:p>
          <a:p>
            <a:endParaRPr lang="en-GB" dirty="0"/>
          </a:p>
          <a:p>
            <a:r>
              <a:rPr lang="en-GB" dirty="0"/>
              <a:t>The group works on a diverse range of topics so hopefully we are doing something that interests you!</a:t>
            </a:r>
          </a:p>
          <a:p>
            <a:endParaRPr lang="en-GB" dirty="0"/>
          </a:p>
          <a:p>
            <a:r>
              <a:rPr lang="en-GB" dirty="0"/>
              <a:t>Related opportunities in Will Handley’s Group (Cavendish/</a:t>
            </a:r>
            <a:r>
              <a:rPr lang="en-GB" dirty="0" err="1"/>
              <a:t>Kavli</a:t>
            </a:r>
            <a:r>
              <a:rPr lang="en-GB" dirty="0"/>
              <a:t>) and Anastasia </a:t>
            </a:r>
            <a:r>
              <a:rPr lang="en-GB" dirty="0" err="1"/>
              <a:t>Fialkov’s</a:t>
            </a:r>
            <a:r>
              <a:rPr lang="en-GB" dirty="0"/>
              <a:t> Group (</a:t>
            </a:r>
            <a:r>
              <a:rPr lang="en-GB" dirty="0" err="1"/>
              <a:t>IoA</a:t>
            </a:r>
            <a:r>
              <a:rPr lang="en-GB" dirty="0"/>
              <a:t>/</a:t>
            </a:r>
            <a:r>
              <a:rPr lang="en-GB" dirty="0" err="1"/>
              <a:t>Kavli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Remember there are code examples at </a:t>
            </a:r>
            <a:r>
              <a:rPr lang="en-GB" dirty="0">
                <a:hlinkClick r:id="rId2"/>
              </a:rPr>
              <a:t>https://github.com/htjb/Talks/tree/master/Lectures/MPhil_Data_Intensive_Science_Lectures</a:t>
            </a:r>
            <a:endParaRPr lang="en-GB" dirty="0"/>
          </a:p>
          <a:p>
            <a:endParaRPr lang="en-GB" dirty="0"/>
          </a:p>
        </p:txBody>
      </p:sp>
      <p:pic>
        <p:nvPicPr>
          <p:cNvPr id="8" name="Picture 7" descr="A colorful waves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85E42DCC-6CB2-8A3B-FD8C-A6EEA4D7B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740" y="986649"/>
            <a:ext cx="3301666" cy="3053038"/>
          </a:xfrm>
          <a:prstGeom prst="rect">
            <a:avLst/>
          </a:prstGeom>
        </p:spPr>
      </p:pic>
      <p:pic>
        <p:nvPicPr>
          <p:cNvPr id="10" name="Picture 9" descr="A qr code with black squares&#10;&#10;Description automatically generated">
            <a:extLst>
              <a:ext uri="{FF2B5EF4-FFF2-40B4-BE49-F238E27FC236}">
                <a16:creationId xmlns:a16="http://schemas.microsoft.com/office/drawing/2014/main" id="{D45ECA60-5564-1D09-DCFC-598B4A9F7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0284" y="4593685"/>
            <a:ext cx="1744617" cy="17626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845ACC-2538-81D4-99D8-3E2A9DF86DB6}"/>
              </a:ext>
            </a:extLst>
          </p:cNvPr>
          <p:cNvSpPr txBox="1"/>
          <p:nvPr/>
        </p:nvSpPr>
        <p:spPr>
          <a:xfrm>
            <a:off x="9484778" y="4224353"/>
            <a:ext cx="1355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Eloy’s Group</a:t>
            </a:r>
          </a:p>
        </p:txBody>
      </p:sp>
      <p:pic>
        <p:nvPicPr>
          <p:cNvPr id="11" name="Picture 10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79A3E30-23B6-3227-DACF-E5584C0EF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570" y="4677787"/>
            <a:ext cx="1690951" cy="16785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516D8F-4BBE-93D6-9ABA-F3C2560B0726}"/>
              </a:ext>
            </a:extLst>
          </p:cNvPr>
          <p:cNvSpPr txBox="1"/>
          <p:nvPr/>
        </p:nvSpPr>
        <p:spPr>
          <a:xfrm>
            <a:off x="7112631" y="4112376"/>
            <a:ext cx="1564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Will Handley’s </a:t>
            </a:r>
          </a:p>
          <a:p>
            <a:pPr algn="ctr"/>
            <a:r>
              <a:rPr lang="en-US" dirty="0"/>
              <a:t>Group</a:t>
            </a:r>
          </a:p>
        </p:txBody>
      </p:sp>
    </p:spTree>
    <p:extLst>
      <p:ext uri="{BB962C8B-B14F-4D97-AF65-F5344CB8AC3E}">
        <p14:creationId xmlns:p14="http://schemas.microsoft.com/office/powerpoint/2010/main" val="3277115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Simulation Based Inference (SBI)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515600" cy="45629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Sometimes referred to as Likelihood-free Inference (not a good name)</a:t>
            </a:r>
          </a:p>
          <a:p>
            <a:endParaRPr lang="en-US" dirty="0"/>
          </a:p>
          <a:p>
            <a:r>
              <a:rPr lang="en-US" dirty="0"/>
              <a:t>Or Implicit likelihood inference (a better name)</a:t>
            </a:r>
          </a:p>
          <a:p>
            <a:endParaRPr lang="en-US" dirty="0"/>
          </a:p>
          <a:p>
            <a:r>
              <a:rPr lang="en-US" dirty="0"/>
              <a:t>The idea is to learn an approximation for the likelihood or indeed the posterior via simulations of the data</a:t>
            </a:r>
          </a:p>
          <a:p>
            <a:endParaRPr lang="en-US" dirty="0"/>
          </a:p>
          <a:p>
            <a:r>
              <a:rPr lang="en-US" dirty="0"/>
              <a:t>Simulations here includes the physics we are interested in, and contaminating signals, the noise and the impact of the instrument we are observing with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5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Simulation Based Inference (SBI)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515600" cy="4562954"/>
          </a:xfrm>
        </p:spPr>
        <p:txBody>
          <a:bodyPr>
            <a:normAutofit/>
          </a:bodyPr>
          <a:lstStyle/>
          <a:p>
            <a:r>
              <a:rPr lang="en-US" dirty="0"/>
              <a:t>A number of different Simulation-Based inference algorithms</a:t>
            </a:r>
          </a:p>
          <a:p>
            <a:endParaRPr lang="en-US" dirty="0"/>
          </a:p>
          <a:p>
            <a:r>
              <a:rPr lang="en-US" dirty="0"/>
              <a:t>The idea has been around for a long time but has become more feasible with the advent of advance machine learning tools</a:t>
            </a:r>
          </a:p>
          <a:p>
            <a:endParaRPr lang="en-US" dirty="0"/>
          </a:p>
          <a:p>
            <a:r>
              <a:rPr lang="en-US" dirty="0"/>
              <a:t>Examples include; Approximate Bayesian Computation, Neural Posterior, Neural Likelihood, Neural Joint and Neural Ratio estimation </a:t>
            </a:r>
          </a:p>
          <a:p>
            <a:endParaRPr lang="en-US" dirty="0"/>
          </a:p>
          <a:p>
            <a:r>
              <a:rPr lang="en-US" dirty="0"/>
              <a:t>See K. Cranmer et a. [</a:t>
            </a:r>
            <a:r>
              <a:rPr lang="en-GB" i="0" u="none" strike="noStrike" dirty="0">
                <a:solidFill>
                  <a:srgbClr val="000000"/>
                </a:solidFill>
                <a:effectLst/>
              </a:rPr>
              <a:t>1911.01429</a:t>
            </a:r>
            <a:r>
              <a:rPr lang="en-US" i="0" u="none" strike="noStrike" dirty="0">
                <a:solidFill>
                  <a:srgbClr val="000000"/>
                </a:solidFill>
                <a:effectLst/>
              </a:rPr>
              <a:t>] for a review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156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Simulation Based Inference (SBI)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515600" cy="4562954"/>
          </a:xfrm>
        </p:spPr>
        <p:txBody>
          <a:bodyPr>
            <a:normAutofit/>
          </a:bodyPr>
          <a:lstStyle/>
          <a:p>
            <a:r>
              <a:rPr lang="en-US" dirty="0"/>
              <a:t>Beneficial when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can not analytically write the likelihood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do not know the noise distribution in our data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analytic likelihood is too computationally expensive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49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Field Level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5761776" cy="45629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cosmological parameters this 21-cm intensity map?</a:t>
            </a:r>
          </a:p>
          <a:p>
            <a:endParaRPr lang="en-US" dirty="0"/>
          </a:p>
          <a:p>
            <a:r>
              <a:rPr lang="en-US" dirty="0"/>
              <a:t>Could compress to summary statistics but there is potential loss of information</a:t>
            </a:r>
          </a:p>
          <a:p>
            <a:endParaRPr lang="en-US" dirty="0"/>
          </a:p>
          <a:p>
            <a:r>
              <a:rPr lang="en-US" dirty="0"/>
              <a:t>Hard to write an analytic likelihood</a:t>
            </a:r>
          </a:p>
          <a:p>
            <a:endParaRPr lang="en-US" dirty="0"/>
          </a:p>
          <a:p>
            <a:r>
              <a:rPr lang="en-US" dirty="0"/>
              <a:t>Turn to SBI instead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14822E-F1DE-237A-C289-D801EB563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746" y="1193947"/>
            <a:ext cx="2915103" cy="23931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99356B-8381-78C9-8079-EEB48BDA7AB1}"/>
                  </a:ext>
                </a:extLst>
              </p:cNvPr>
              <p:cNvSpPr txBox="1"/>
              <p:nvPr/>
            </p:nvSpPr>
            <p:spPr>
              <a:xfrm>
                <a:off x="9982200" y="1487566"/>
                <a:ext cx="204767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Bera et al. 2022 [2210.12164]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≈9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99356B-8381-78C9-8079-EEB48BDA7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1487566"/>
                <a:ext cx="2047672" cy="738664"/>
              </a:xfrm>
              <a:prstGeom prst="rect">
                <a:avLst/>
              </a:prstGeom>
              <a:blipFill>
                <a:blip r:embed="rId3"/>
                <a:stretch>
                  <a:fillRect l="-1235" t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KA-Low | SKAO">
            <a:extLst>
              <a:ext uri="{FF2B5EF4-FFF2-40B4-BE49-F238E27FC236}">
                <a16:creationId xmlns:a16="http://schemas.microsoft.com/office/drawing/2014/main" id="{755CB920-E249-0C98-AB2A-1AB861A0A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772" y="3601835"/>
            <a:ext cx="4313772" cy="245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376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GW Follow 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5571653" cy="456295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GW chirps give us distance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Electromagnetic follow up observations of GWs can help us pinpoint the redshift of the sources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With distance and redshift we can learn about the expansion rate of the universe</a:t>
            </a:r>
          </a:p>
          <a:p>
            <a:endParaRPr lang="en-US" dirty="0"/>
          </a:p>
          <a:p>
            <a:r>
              <a:rPr lang="en-US" dirty="0"/>
              <a:t>But GWs emitted from cataclysmic events with short lifetimes so follow ups have to be triggered quickly</a:t>
            </a:r>
          </a:p>
          <a:p>
            <a:endParaRPr lang="en-US" dirty="0"/>
          </a:p>
          <a:p>
            <a:r>
              <a:rPr lang="en-US" dirty="0"/>
              <a:t>SBI allows us to do that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68FD23-4AAB-BBF8-CBCF-FFC019575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527" y="3530865"/>
            <a:ext cx="4020273" cy="256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AE762A-8130-5AD5-B1B9-098644903CFA}"/>
              </a:ext>
            </a:extLst>
          </p:cNvPr>
          <p:cNvSpPr txBox="1"/>
          <p:nvPr/>
        </p:nvSpPr>
        <p:spPr>
          <a:xfrm>
            <a:off x="9841117" y="6041250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[1710.05835]</a:t>
            </a:r>
            <a:endParaRPr lang="en-US" dirty="0"/>
          </a:p>
        </p:txBody>
      </p:sp>
      <p:pic>
        <p:nvPicPr>
          <p:cNvPr id="2052" name="Picture 4" descr="Gravitational Waves | Kavli Institute for Cosmology, Cambridge">
            <a:extLst>
              <a:ext uri="{FF2B5EF4-FFF2-40B4-BE49-F238E27FC236}">
                <a16:creationId xmlns:a16="http://schemas.microsoft.com/office/drawing/2014/main" id="{33E6F889-09EF-0635-0386-DF2237C48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578" y="1161896"/>
            <a:ext cx="3660496" cy="205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386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1213</TotalTime>
  <Words>2648</Words>
  <Application>Microsoft Macintosh PowerPoint</Application>
  <PresentationFormat>Widescreen</PresentationFormat>
  <Paragraphs>467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-apple-system</vt:lpstr>
      <vt:lpstr>Arial</vt:lpstr>
      <vt:lpstr>Calibri</vt:lpstr>
      <vt:lpstr>Calibri Light</vt:lpstr>
      <vt:lpstr>Cambria Math</vt:lpstr>
      <vt:lpstr>Lucida Grande</vt:lpstr>
      <vt:lpstr>Office Theme</vt:lpstr>
      <vt:lpstr>Lecture 16 Simulation Based Inference for Astrophysics and Cosmology</vt:lpstr>
      <vt:lpstr>Overview</vt:lpstr>
      <vt:lpstr>What is Simulation Based Inference?</vt:lpstr>
      <vt:lpstr>Why not emulate the likelihood?</vt:lpstr>
      <vt:lpstr>Simulation Based Inference (SBI)</vt:lpstr>
      <vt:lpstr>Simulation Based Inference (SBI)</vt:lpstr>
      <vt:lpstr>Simulation Based Inference (SBI)</vt:lpstr>
      <vt:lpstr>Field Level Inference</vt:lpstr>
      <vt:lpstr>GW Follow Ups</vt:lpstr>
      <vt:lpstr>Approximate Bayesian Computation</vt:lpstr>
      <vt:lpstr>The idea</vt:lpstr>
      <vt:lpstr>Approximating the posterior</vt:lpstr>
      <vt:lpstr>An Example</vt:lpstr>
      <vt:lpstr>An Example</vt:lpstr>
      <vt:lpstr>ϵ=20</vt:lpstr>
      <vt:lpstr>ϵ=10</vt:lpstr>
      <vt:lpstr>ϵ=5</vt:lpstr>
      <vt:lpstr>What does the algorithm look like?</vt:lpstr>
      <vt:lpstr>No likelihood calls</vt:lpstr>
      <vt:lpstr>Problems with ABC?</vt:lpstr>
      <vt:lpstr>Neural Posterior Estimation (NPE)</vt:lpstr>
      <vt:lpstr>What is NPE?</vt:lpstr>
      <vt:lpstr>Normalizing Flows (NFs)</vt:lpstr>
      <vt:lpstr>Normalizing Flows (NFs)</vt:lpstr>
      <vt:lpstr>Normalizing Flows (NFs)</vt:lpstr>
      <vt:lpstr>Normalizing Flows (NFs)</vt:lpstr>
      <vt:lpstr>Normalizing Flows (NFs)</vt:lpstr>
      <vt:lpstr>Normalizing Flows (NFs)</vt:lpstr>
      <vt:lpstr>Normalizing Flows (NFs)</vt:lpstr>
      <vt:lpstr>Masked Autoencoder for Distribution Estimation (MADE)</vt:lpstr>
      <vt:lpstr>Masked Autoregressive Flow (MAF)</vt:lpstr>
      <vt:lpstr>But this is just density estimation?</vt:lpstr>
      <vt:lpstr>Conditional MADE</vt:lpstr>
      <vt:lpstr>Conditional MAF</vt:lpstr>
      <vt:lpstr>An example: 21cm Cosmology</vt:lpstr>
      <vt:lpstr>An example: 21cm Cosmology</vt:lpstr>
      <vt:lpstr>An example: 21cm Cosmology</vt:lpstr>
      <vt:lpstr>An example: 21cm Cosmology</vt:lpstr>
      <vt:lpstr>Neural Ratio Estimation (NRE)</vt:lpstr>
      <vt:lpstr>What is NRE?</vt:lpstr>
      <vt:lpstr>As a classification problem</vt:lpstr>
      <vt:lpstr>As a classification problem</vt:lpstr>
      <vt:lpstr>As a classification problem</vt:lpstr>
      <vt:lpstr>As a classification problem</vt:lpstr>
      <vt:lpstr>An Example: 21cm Cosmology</vt:lpstr>
      <vt:lpstr>An Example: 21cm Cosmology</vt:lpstr>
      <vt:lpstr>Summary</vt:lpstr>
      <vt:lpstr>Simulation Based Inference</vt:lpstr>
      <vt:lpstr>Join the research group!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modern “large-N” radio interferometers </dc:title>
  <dc:creator>Eloy de Lera Acedo</dc:creator>
  <cp:lastModifiedBy>Harry Bevins</cp:lastModifiedBy>
  <cp:revision>22</cp:revision>
  <dcterms:created xsi:type="dcterms:W3CDTF">2024-01-02T17:05:58Z</dcterms:created>
  <dcterms:modified xsi:type="dcterms:W3CDTF">2024-03-11T09:52:43Z</dcterms:modified>
</cp:coreProperties>
</file>